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1062" r:id="rId5"/>
  </p:sldIdLst>
  <p:sldSz cx="7559675" cy="10691813"/>
  <p:notesSz cx="6888163" cy="10020300"/>
  <p:embeddedFontLst>
    <p:embeddedFont>
      <p:font typeface="APLRainbowRug" panose="020B0604020202020204" charset="0"/>
      <p:regular r:id="rId6"/>
    </p:embeddedFont>
    <p:embeddedFont>
      <p:font typeface="Sassoon Infant Rg" panose="02000503030000020003" pitchFamily="50" charset="0"/>
      <p:regular r:id="rId7"/>
    </p:embeddedFont>
    <p:embeddedFont>
      <p:font typeface="SassoonCRInfant" panose="02010503020300020003" pitchFamily="2" charset="0"/>
      <p:regular r:id="rId8"/>
      <p:bold r:id="rId9"/>
      <p:italic r:id="rId10"/>
      <p:boldItalic r:id="rId11"/>
    </p:embeddedFont>
    <p:embeddedFont>
      <p:font typeface="SassoonPrimaryInfant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60"/>
    <a:srgbClr val="F66776"/>
    <a:srgbClr val="BB8F55"/>
    <a:srgbClr val="C09760"/>
    <a:srgbClr val="D0B289"/>
    <a:srgbClr val="80835E"/>
    <a:srgbClr val="898D63"/>
    <a:srgbClr val="5B681A"/>
    <a:srgbClr val="94691C"/>
    <a:srgbClr val="7C5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9" autoAdjust="0"/>
    <p:restoredTop sz="94660"/>
  </p:normalViewPr>
  <p:slideViewPr>
    <p:cSldViewPr snapToGrid="0">
      <p:cViewPr>
        <p:scale>
          <a:sx n="116" d="100"/>
          <a:sy n="116" d="100"/>
        </p:scale>
        <p:origin x="620" y="-3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Meacham" userId="80f44c6a-41ab-4fbd-aaff-5879d55ab04a" providerId="ADAL" clId="{326A3E64-3CCB-41B2-9F5E-25EA159023E7}"/>
    <pc:docChg chg="modSld">
      <pc:chgData name="Jane Meacham" userId="80f44c6a-41ab-4fbd-aaff-5879d55ab04a" providerId="ADAL" clId="{326A3E64-3CCB-41B2-9F5E-25EA159023E7}" dt="2025-01-13T08:13:20.424" v="0" actId="13926"/>
      <pc:docMkLst>
        <pc:docMk/>
      </pc:docMkLst>
      <pc:sldChg chg="modSp mod">
        <pc:chgData name="Jane Meacham" userId="80f44c6a-41ab-4fbd-aaff-5879d55ab04a" providerId="ADAL" clId="{326A3E64-3CCB-41B2-9F5E-25EA159023E7}" dt="2025-01-13T08:13:20.424" v="0" actId="13926"/>
        <pc:sldMkLst>
          <pc:docMk/>
          <pc:sldMk cId="2384441641" sldId="1062"/>
        </pc:sldMkLst>
        <pc:spChg chg="mod">
          <ac:chgData name="Jane Meacham" userId="80f44c6a-41ab-4fbd-aaff-5879d55ab04a" providerId="ADAL" clId="{326A3E64-3CCB-41B2-9F5E-25EA159023E7}" dt="2025-01-13T08:13:20.424" v="0" actId="13926"/>
          <ac:spMkLst>
            <pc:docMk/>
            <pc:sldMk cId="2384441641" sldId="1062"/>
            <ac:spMk id="58" creationId="{1E467CB1-3A10-48B1-8EE0-106747168C01}"/>
          </ac:spMkLst>
        </pc:spChg>
      </pc:sldChg>
    </pc:docChg>
  </pc:docChgLst>
  <pc:docChgLst>
    <pc:chgData name="Lucy Bradbury" userId="aa7d01f5-22ae-4ce7-8c0b-611a44e730ce" providerId="ADAL" clId="{74879F69-2E66-4CF2-B3F1-B8108972BD3F}"/>
    <pc:docChg chg="undo custSel modSld">
      <pc:chgData name="Lucy Bradbury" userId="aa7d01f5-22ae-4ce7-8c0b-611a44e730ce" providerId="ADAL" clId="{74879F69-2E66-4CF2-B3F1-B8108972BD3F}" dt="2025-01-12T23:49:45.865" v="438" actId="1076"/>
      <pc:docMkLst>
        <pc:docMk/>
      </pc:docMkLst>
      <pc:sldChg chg="modSp mod">
        <pc:chgData name="Lucy Bradbury" userId="aa7d01f5-22ae-4ce7-8c0b-611a44e730ce" providerId="ADAL" clId="{74879F69-2E66-4CF2-B3F1-B8108972BD3F}" dt="2025-01-12T23:49:45.865" v="438" actId="1076"/>
        <pc:sldMkLst>
          <pc:docMk/>
          <pc:sldMk cId="2384441641" sldId="1062"/>
        </pc:sldMkLst>
        <pc:spChg chg="mod">
          <ac:chgData name="Lucy Bradbury" userId="aa7d01f5-22ae-4ce7-8c0b-611a44e730ce" providerId="ADAL" clId="{74879F69-2E66-4CF2-B3F1-B8108972BD3F}" dt="2025-01-12T23:49:16.515" v="413" actId="1035"/>
          <ac:spMkLst>
            <pc:docMk/>
            <pc:sldMk cId="2384441641" sldId="1062"/>
            <ac:spMk id="42" creationId="{635584AB-D700-432F-A005-41E5C37E320E}"/>
          </ac:spMkLst>
        </pc:spChg>
        <pc:spChg chg="mod">
          <ac:chgData name="Lucy Bradbury" userId="aa7d01f5-22ae-4ce7-8c0b-611a44e730ce" providerId="ADAL" clId="{74879F69-2E66-4CF2-B3F1-B8108972BD3F}" dt="2025-01-12T23:49:20.554" v="424" actId="1036"/>
          <ac:spMkLst>
            <pc:docMk/>
            <pc:sldMk cId="2384441641" sldId="1062"/>
            <ac:spMk id="57" creationId="{173F3825-BD08-418F-98A9-A3144421A81C}"/>
          </ac:spMkLst>
        </pc:spChg>
        <pc:spChg chg="mod">
          <ac:chgData name="Lucy Bradbury" userId="aa7d01f5-22ae-4ce7-8c0b-611a44e730ce" providerId="ADAL" clId="{74879F69-2E66-4CF2-B3F1-B8108972BD3F}" dt="2025-01-12T23:49:28.995" v="434" actId="14100"/>
          <ac:spMkLst>
            <pc:docMk/>
            <pc:sldMk cId="2384441641" sldId="1062"/>
            <ac:spMk id="58" creationId="{1E467CB1-3A10-48B1-8EE0-106747168C01}"/>
          </ac:spMkLst>
        </pc:spChg>
        <pc:picChg chg="mod">
          <ac:chgData name="Lucy Bradbury" userId="aa7d01f5-22ae-4ce7-8c0b-611a44e730ce" providerId="ADAL" clId="{74879F69-2E66-4CF2-B3F1-B8108972BD3F}" dt="2025-01-12T23:49:39.741" v="435" actId="1076"/>
          <ac:picMkLst>
            <pc:docMk/>
            <pc:sldMk cId="2384441641" sldId="1062"/>
            <ac:picMk id="3" creationId="{CE6565AC-777E-F2E4-57F6-F77D06B664B2}"/>
          </ac:picMkLst>
        </pc:picChg>
        <pc:picChg chg="mod">
          <ac:chgData name="Lucy Bradbury" userId="aa7d01f5-22ae-4ce7-8c0b-611a44e730ce" providerId="ADAL" clId="{74879F69-2E66-4CF2-B3F1-B8108972BD3F}" dt="2025-01-12T23:49:41.972" v="436" actId="1076"/>
          <ac:picMkLst>
            <pc:docMk/>
            <pc:sldMk cId="2384441641" sldId="1062"/>
            <ac:picMk id="11" creationId="{869C69CA-3ED2-2F4E-6C42-125979979DFC}"/>
          </ac:picMkLst>
        </pc:picChg>
        <pc:picChg chg="mod">
          <ac:chgData name="Lucy Bradbury" userId="aa7d01f5-22ae-4ce7-8c0b-611a44e730ce" providerId="ADAL" clId="{74879F69-2E66-4CF2-B3F1-B8108972BD3F}" dt="2025-01-12T23:49:45.865" v="438" actId="1076"/>
          <ac:picMkLst>
            <pc:docMk/>
            <pc:sldMk cId="2384441641" sldId="1062"/>
            <ac:picMk id="12" creationId="{B2A4A327-C1CD-43CB-3BEF-91B1383DB6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pngimg.es/download/92721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0B9D300C-596C-46A2-80ED-2D80B55FE1A0}"/>
              </a:ext>
            </a:extLst>
          </p:cNvPr>
          <p:cNvSpPr txBox="1"/>
          <p:nvPr/>
        </p:nvSpPr>
        <p:spPr>
          <a:xfrm>
            <a:off x="921808" y="507222"/>
            <a:ext cx="663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Elm’s Newsletter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C5482-B752-429D-B663-D3A73B43487E}"/>
              </a:ext>
            </a:extLst>
          </p:cNvPr>
          <p:cNvSpPr txBox="1"/>
          <p:nvPr/>
        </p:nvSpPr>
        <p:spPr>
          <a:xfrm>
            <a:off x="-193" y="9532365"/>
            <a:ext cx="755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Home Reading Folders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5AE8A7-E812-4A3E-8BAB-27FEDBB98F8D}"/>
              </a:ext>
            </a:extLst>
          </p:cNvPr>
          <p:cNvSpPr txBox="1"/>
          <p:nvPr/>
        </p:nvSpPr>
        <p:spPr>
          <a:xfrm>
            <a:off x="188711" y="2416059"/>
            <a:ext cx="37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Our team: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5584AB-D700-432F-A005-41E5C37E320E}"/>
              </a:ext>
            </a:extLst>
          </p:cNvPr>
          <p:cNvSpPr txBox="1"/>
          <p:nvPr/>
        </p:nvSpPr>
        <p:spPr>
          <a:xfrm>
            <a:off x="0" y="2877724"/>
            <a:ext cx="3908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Miss Meacham and Miss Bradbury will both be teaching in Elm this half term; and the adults supporting the children will be Miss Moorhouse and Ms Edwards.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3F3825-BD08-418F-98A9-A3144421A81C}"/>
              </a:ext>
            </a:extLst>
          </p:cNvPr>
          <p:cNvSpPr txBox="1"/>
          <p:nvPr/>
        </p:nvSpPr>
        <p:spPr>
          <a:xfrm>
            <a:off x="167057" y="3903372"/>
            <a:ext cx="37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What we are learning: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467CB1-3A10-48B1-8EE0-106747168C01}"/>
              </a:ext>
            </a:extLst>
          </p:cNvPr>
          <p:cNvSpPr txBox="1"/>
          <p:nvPr/>
        </p:nvSpPr>
        <p:spPr>
          <a:xfrm>
            <a:off x="69994" y="4332022"/>
            <a:ext cx="40956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.Apple Color Emoji UI"/>
              <a:buChar char="🔢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Maths – We are going to be learning about lots of important </a:t>
            </a:r>
            <a:r>
              <a:rPr lang="en-AU" sz="1200" dirty="0">
                <a:latin typeface="SassoonCRInfant" panose="02010503020300020003" pitchFamily="2" charset="0"/>
                <a:ea typeface="APLRainbowRug" panose="02000603000000000000" pitchFamily="2" charset="0"/>
              </a:rPr>
              <a:t>topics, including N</a:t>
            </a:r>
            <a:r>
              <a:rPr lang="en-GB" sz="12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</a:rPr>
              <a:t>umber and place value, Addition and subtraction, Multiplication and Division, Fractions, Statistic, and Position and Direction</a:t>
            </a:r>
            <a:r>
              <a:rPr lang="en-AU" sz="1200" dirty="0">
                <a:latin typeface="SassoonCRInfant" panose="02010503020300020003" pitchFamily="2" charset="0"/>
                <a:ea typeface="APLRainbowRug" panose="02000603000000000000" pitchFamily="2" charset="0"/>
              </a:rPr>
              <a:t>. </a:t>
            </a:r>
          </a:p>
          <a:p>
            <a:pPr marL="285750" indent="-285750">
              <a:buBlip>
                <a:blip r:embed="rId3"/>
              </a:buBlip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English – We are looking at a variety of topics within our Genre work, including: ‘Stories with repetitive patterns or structures’, ‘Traditional rhymes’, and writing a ‘Non-Chronological report’.</a:t>
            </a:r>
          </a:p>
          <a:p>
            <a:pPr marL="285750" indent="-285750">
              <a:buFont typeface=".Apple Color Emoji UI"/>
              <a:buChar char="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Science – We are focusing on learning about ‘Seasonal Change’, ‘Animals including Humans’, and ‘Living things and their habitats’.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Geography – Our topic is ‘The UK’. We will be finding out about the 4 countries, key mountains, rivers, capital cities and landmarks within each country.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Music – we are learning about dynamics and how to sing and play a percussion instrument demonstrating this element of music.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RE – we will learn why</a:t>
            </a:r>
            <a:r>
              <a:rPr lang="en-GB" sz="1200" dirty="0">
                <a:effectLst/>
                <a:latin typeface="SassoonPrimaryInfan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Christians refer to God as ‘Father’; and talk about why Christians might compare God to a loving parent/carer.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Art – we will be creating 3D images of birds, building upon our drawing skills from the Autumn term.</a:t>
            </a:r>
          </a:p>
          <a:p>
            <a:pPr marL="285750" indent="-285750">
              <a:buFont typeface=".Apple Color Emoji UI"/>
              <a:buChar char="🗣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Social skills – We will be looking at lots of key social skills through daily activities that promote turn taking, sharing, collaboration and communication.</a:t>
            </a:r>
          </a:p>
          <a:p>
            <a:pPr marL="285750" indent="-285750">
              <a:buFont typeface=".Apple Color Emoji UI"/>
              <a:buChar char="🌟"/>
            </a:pP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SassoonPrimaryInfant" pitchFamily="2" charset="0"/>
              <a:ea typeface="APLRainbowRug" panose="02000603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5FAB8E-F785-4856-9468-BCC92C01657A}"/>
              </a:ext>
            </a:extLst>
          </p:cNvPr>
          <p:cNvSpPr txBox="1"/>
          <p:nvPr/>
        </p:nvSpPr>
        <p:spPr>
          <a:xfrm>
            <a:off x="5936614" y="1353901"/>
            <a:ext cx="1503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Spring 1</a:t>
            </a:r>
          </a:p>
        </p:txBody>
      </p:sp>
      <p:pic>
        <p:nvPicPr>
          <p:cNvPr id="2" name="Picture 1" descr="A picture containing tree, plant, forest&#10;&#10;Description automatically generated">
            <a:extLst>
              <a:ext uri="{FF2B5EF4-FFF2-40B4-BE49-F238E27FC236}">
                <a16:creationId xmlns:a16="http://schemas.microsoft.com/office/drawing/2014/main" id="{35E42829-77D6-15B7-F6D1-82F072AE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564" y="79480"/>
            <a:ext cx="1232378" cy="1754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2879E-3EE0-70B6-C53B-1C33323E547B}"/>
              </a:ext>
            </a:extLst>
          </p:cNvPr>
          <p:cNvSpPr txBox="1"/>
          <p:nvPr/>
        </p:nvSpPr>
        <p:spPr>
          <a:xfrm>
            <a:off x="3983676" y="2946875"/>
            <a:ext cx="349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Important Reminders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BC7BE-2DB4-61E9-88E2-DACF7F1F33C1}"/>
              </a:ext>
            </a:extLst>
          </p:cNvPr>
          <p:cNvSpPr txBox="1"/>
          <p:nvPr/>
        </p:nvSpPr>
        <p:spPr>
          <a:xfrm>
            <a:off x="4010924" y="3448276"/>
            <a:ext cx="36198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PE will be on a Thursday, please can children come dressed in their PE kits (plain t-shirt, joggers, and trainers).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Children should bring a refillable water bottle. 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Please check Class Dojo regularly as important updates will be posted on there, and you will receive updates on your child’s day. 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rgbClr val="00B050"/>
                </a:solidFill>
                <a:latin typeface="SassoonPrimaryInfant" pitchFamily="2" charset="0"/>
                <a:ea typeface="APLRainbowRug" panose="02000603000000000000" pitchFamily="2" charset="0"/>
              </a:rPr>
              <a:t>In Elm, we would really like to get our children outdoors as much as possible, no matter what the weather! Please could you send in a plain spare set of clothes and shoes that you wouldn’t mind if it gets messy, as we love playing outdoors!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16399-F8AF-3AC9-24B7-BF1EAD35BEEA}"/>
              </a:ext>
            </a:extLst>
          </p:cNvPr>
          <p:cNvSpPr txBox="1"/>
          <p:nvPr/>
        </p:nvSpPr>
        <p:spPr>
          <a:xfrm>
            <a:off x="3570486" y="2429715"/>
            <a:ext cx="40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Welcome back everyone!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FF2E-83C6-CC6D-4B8D-4FF04A59FADD}"/>
              </a:ext>
            </a:extLst>
          </p:cNvPr>
          <p:cNvSpPr txBox="1"/>
          <p:nvPr/>
        </p:nvSpPr>
        <p:spPr>
          <a:xfrm>
            <a:off x="3946898" y="6967581"/>
            <a:ext cx="340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Values: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9F489-EF6D-D7CC-C974-3DE201CC694D}"/>
              </a:ext>
            </a:extLst>
          </p:cNvPr>
          <p:cNvSpPr txBox="1"/>
          <p:nvPr/>
        </p:nvSpPr>
        <p:spPr>
          <a:xfrm>
            <a:off x="4072944" y="7307829"/>
            <a:ext cx="32785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1 – Trust and Respect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2 – Hope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3 – Cooperation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4 – Honesty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5 – Positivity (Children’s Mental health Week)</a:t>
            </a:r>
          </a:p>
          <a:p>
            <a:pPr algn="ctr"/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6 – Tolerance and Kindness                          Our British Value focus for this half-term is </a:t>
            </a:r>
          </a:p>
          <a:p>
            <a:pPr algn="ctr"/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‘Individual Liberty’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5A884-B0E9-0C7B-7E41-5A2B53F3FD35}"/>
              </a:ext>
            </a:extLst>
          </p:cNvPr>
          <p:cNvSpPr txBox="1"/>
          <p:nvPr/>
        </p:nvSpPr>
        <p:spPr>
          <a:xfrm>
            <a:off x="74760" y="9878823"/>
            <a:ext cx="736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Home reading folders will be sent home and should be sent in daily; they will contain a reading book and a reading record. Please listen to your child read as much as possible. </a:t>
            </a:r>
          </a:p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Thank you, from the Elm Team.</a:t>
            </a:r>
          </a:p>
        </p:txBody>
      </p:sp>
      <p:pic>
        <p:nvPicPr>
          <p:cNvPr id="3" name="Picture 2" descr="Music notes flat vector set isolated on ...">
            <a:extLst>
              <a:ext uri="{FF2B5EF4-FFF2-40B4-BE49-F238E27FC236}">
                <a16:creationId xmlns:a16="http://schemas.microsoft.com/office/drawing/2014/main" id="{CE6565AC-777E-F2E4-57F6-F77D06B664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11539" r="23512" b="23373"/>
          <a:stretch/>
        </p:blipFill>
        <p:spPr bwMode="auto">
          <a:xfrm>
            <a:off x="143258" y="6863330"/>
            <a:ext cx="292100" cy="29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Religious education black glyph icon. Book with judaism, christianity,  taoism and islam signs. Theology subject silhouette symbol on white space.  Stud Stock Vector Image &amp; Art - Alamy">
            <a:extLst>
              <a:ext uri="{FF2B5EF4-FFF2-40B4-BE49-F238E27FC236}">
                <a16:creationId xmlns:a16="http://schemas.microsoft.com/office/drawing/2014/main" id="{869C69CA-3ED2-2F4E-6C42-125979979D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10778" b="34844"/>
          <a:stretch/>
        </p:blipFill>
        <p:spPr bwMode="auto">
          <a:xfrm>
            <a:off x="143258" y="7467875"/>
            <a:ext cx="285750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rtist Studio Logo Stock Illustrations – 5,578 Artist Studio Logo Stock  Illustrations, Vectors &amp; Clipart - Dreamstime">
            <a:extLst>
              <a:ext uri="{FF2B5EF4-FFF2-40B4-BE49-F238E27FC236}">
                <a16:creationId xmlns:a16="http://schemas.microsoft.com/office/drawing/2014/main" id="{B2A4A327-C1CD-43CB-3BEF-91B1383DB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8" y="7989244"/>
            <a:ext cx="245110" cy="27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4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7922db-9d05-434b-bf6d-8e12601de5e4" xsi:nil="true"/>
    <lcf76f155ced4ddcb4097134ff3c332f xmlns="4574fb70-2aee-44cf-8cd7-2df3de038e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1B51B9F8C07748B37F5882A7F25C45" ma:contentTypeVersion="18" ma:contentTypeDescription="Create a new document." ma:contentTypeScope="" ma:versionID="3678c8cd31ececac0e93f351cb82a044">
  <xsd:schema xmlns:xsd="http://www.w3.org/2001/XMLSchema" xmlns:xs="http://www.w3.org/2001/XMLSchema" xmlns:p="http://schemas.microsoft.com/office/2006/metadata/properties" xmlns:ns2="4574fb70-2aee-44cf-8cd7-2df3de038edc" xmlns:ns3="017922db-9d05-434b-bf6d-8e12601de5e4" targetNamespace="http://schemas.microsoft.com/office/2006/metadata/properties" ma:root="true" ma:fieldsID="b8a7584dbbaacad201841566898044a6" ns2:_="" ns3:_="">
    <xsd:import namespace="4574fb70-2aee-44cf-8cd7-2df3de038edc"/>
    <xsd:import namespace="017922db-9d05-434b-bf6d-8e12601de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fb70-2aee-44cf-8cd7-2df3de038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9f62f0-a86d-4398-b414-2662de388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922db-9d05-434b-bf6d-8e12601de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507cd9-df33-4a78-ae8d-6ea9199588b1}" ma:internalName="TaxCatchAll" ma:showField="CatchAllData" ma:web="017922db-9d05-434b-bf6d-8e12601de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71E661-D792-472A-808B-0C3DF1B6B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9A0DF-A5B3-451D-9644-3FE7B2603BB6}">
  <ds:schemaRefs>
    <ds:schemaRef ds:uri="http://schemas.microsoft.com/office/2006/metadata/properties"/>
    <ds:schemaRef ds:uri="http://schemas.microsoft.com/office/infopath/2007/PartnerControls"/>
    <ds:schemaRef ds:uri="017922db-9d05-434b-bf6d-8e12601de5e4"/>
    <ds:schemaRef ds:uri="4574fb70-2aee-44cf-8cd7-2df3de038edc"/>
  </ds:schemaRefs>
</ds:datastoreItem>
</file>

<file path=customXml/itemProps3.xml><?xml version="1.0" encoding="utf-8"?>
<ds:datastoreItem xmlns:ds="http://schemas.openxmlformats.org/officeDocument/2006/customXml" ds:itemID="{9FCA6E56-D545-4E7C-861F-3D4AA7494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4fb70-2aee-44cf-8cd7-2df3de038edc"/>
    <ds:schemaRef ds:uri="017922db-9d05-434b-bf6d-8e12601de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13609</TotalTime>
  <Words>480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.Apple Color Emoji UI</vt:lpstr>
      <vt:lpstr>Sassoon Infant Rg</vt:lpstr>
      <vt:lpstr>SassoonPrimaryInfant</vt:lpstr>
      <vt:lpstr>Calibri Light</vt:lpstr>
      <vt:lpstr>APLRainbowRug</vt:lpstr>
      <vt:lpstr>Arial</vt:lpstr>
      <vt:lpstr>SassoonCRInfant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Jane Meacham</cp:lastModifiedBy>
  <cp:revision>161</cp:revision>
  <cp:lastPrinted>2022-09-03T09:19:34Z</cp:lastPrinted>
  <dcterms:created xsi:type="dcterms:W3CDTF">2019-11-09T04:47:25Z</dcterms:created>
  <dcterms:modified xsi:type="dcterms:W3CDTF">2025-01-13T08:13:29Z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0x0101002F1B51B9F8C07748B37F5882A7F25C45</vt:lpwstr>
  </property>
  <property fmtid="{D5CDD505-2E9C-101B-9397-08002B2CF9AE}" pid="3" name="MediaServiceImageTags">
    <vt:lpwstr/>
  </property>
</Properties>
</file>