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sldIdLst>
    <p:sldId id="1062" r:id="rId5"/>
  </p:sldIdLst>
  <p:sldSz cx="7559675" cy="10691813"/>
  <p:notesSz cx="6888163" cy="10020300"/>
  <p:embeddedFontLst>
    <p:embeddedFont>
      <p:font typeface="APLRainbowRug" panose="020B0604020202020204" charset="0"/>
      <p:regular r:id="rId6"/>
    </p:embeddedFont>
    <p:embeddedFont>
      <p:font typeface="Sassoon Infant Rg" panose="02000503030000020003" pitchFamily="50" charset="0"/>
      <p:regular r:id="rId7"/>
    </p:embeddedFont>
    <p:embeddedFont>
      <p:font typeface="SassoonCRInfant" panose="02010503020300020003" pitchFamily="2" charset="0"/>
      <p:regular r:id="rId8"/>
      <p:bold r:id="rId9"/>
      <p:italic r:id="rId10"/>
      <p:boldItalic r:id="rId11"/>
    </p:embeddedFont>
    <p:embeddedFont>
      <p:font typeface="SassoonPrimaryInfant" pitchFamily="2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560"/>
    <a:srgbClr val="F66776"/>
    <a:srgbClr val="BB8F55"/>
    <a:srgbClr val="C09760"/>
    <a:srgbClr val="D0B289"/>
    <a:srgbClr val="80835E"/>
    <a:srgbClr val="898D63"/>
    <a:srgbClr val="5B681A"/>
    <a:srgbClr val="94691C"/>
    <a:srgbClr val="7C5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79" autoAdjust="0"/>
    <p:restoredTop sz="94660"/>
  </p:normalViewPr>
  <p:slideViewPr>
    <p:cSldViewPr snapToGrid="0">
      <p:cViewPr varScale="1">
        <p:scale>
          <a:sx n="41" d="100"/>
          <a:sy n="41" d="100"/>
        </p:scale>
        <p:origin x="24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13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47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220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6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88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46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02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375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44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65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2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905AC-2F0C-4FF2-B13E-01316518366C}" type="datetimeFigureOut">
              <a:rPr lang="en-AU" smtClean="0"/>
              <a:t>24/04/2025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B54F-CF6E-4716-A34C-9299CC70D2B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397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pngimg.es/download/92721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0B9D300C-596C-46A2-80ED-2D80B55FE1A0}"/>
              </a:ext>
            </a:extLst>
          </p:cNvPr>
          <p:cNvSpPr txBox="1"/>
          <p:nvPr/>
        </p:nvSpPr>
        <p:spPr>
          <a:xfrm>
            <a:off x="921808" y="507222"/>
            <a:ext cx="6637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PLRainbowRug" panose="02000603000000000000" pitchFamily="2" charset="0"/>
                <a:ea typeface="APLRainbowRug" panose="02000603000000000000" pitchFamily="2" charset="0"/>
              </a:rPr>
              <a:t>Elm’s Newsletter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EC5482-B752-429D-B663-D3A73B43487E}"/>
              </a:ext>
            </a:extLst>
          </p:cNvPr>
          <p:cNvSpPr txBox="1"/>
          <p:nvPr/>
        </p:nvSpPr>
        <p:spPr>
          <a:xfrm>
            <a:off x="-1" y="9470810"/>
            <a:ext cx="755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Infant Rg" panose="02000503030000020003" pitchFamily="50" charset="0"/>
                <a:ea typeface="APLRainbowRug" panose="02000603000000000000" pitchFamily="2" charset="0"/>
              </a:rPr>
              <a:t>Home Reading Folders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5AE8A7-E812-4A3E-8BAB-27FEDBB98F8D}"/>
              </a:ext>
            </a:extLst>
          </p:cNvPr>
          <p:cNvSpPr txBox="1"/>
          <p:nvPr/>
        </p:nvSpPr>
        <p:spPr>
          <a:xfrm>
            <a:off x="188711" y="2416059"/>
            <a:ext cx="377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Infant Rg" panose="02000503030000020003" pitchFamily="50" charset="0"/>
                <a:ea typeface="APLRainbowRug" panose="02000603000000000000" pitchFamily="2" charset="0"/>
              </a:rPr>
              <a:t>Our team: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5584AB-D700-432F-A005-41E5C37E320E}"/>
              </a:ext>
            </a:extLst>
          </p:cNvPr>
          <p:cNvSpPr txBox="1"/>
          <p:nvPr/>
        </p:nvSpPr>
        <p:spPr>
          <a:xfrm>
            <a:off x="0" y="2877724"/>
            <a:ext cx="39089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Miss Meacham and Miss Bradbury will both be teaching in Elm this half term; and the adults supporting the children will be Miss </a:t>
            </a:r>
            <a:r>
              <a:rPr lang="en-A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Bzainia</a:t>
            </a: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 and another as yet to be confirmed. We will let you know as soon as the person is in place..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73F3825-BD08-418F-98A9-A3144421A81C}"/>
              </a:ext>
            </a:extLst>
          </p:cNvPr>
          <p:cNvSpPr txBox="1"/>
          <p:nvPr/>
        </p:nvSpPr>
        <p:spPr>
          <a:xfrm>
            <a:off x="167057" y="3959252"/>
            <a:ext cx="377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What we are learning: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467CB1-3A10-48B1-8EE0-106747168C01}"/>
              </a:ext>
            </a:extLst>
          </p:cNvPr>
          <p:cNvSpPr txBox="1"/>
          <p:nvPr/>
        </p:nvSpPr>
        <p:spPr>
          <a:xfrm>
            <a:off x="69994" y="4324402"/>
            <a:ext cx="396496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.Apple Color Emoji UI"/>
              <a:buChar char="🔢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Maths – We are going to be learning about lots of important </a:t>
            </a:r>
            <a:r>
              <a:rPr lang="en-AU" sz="1200" dirty="0">
                <a:latin typeface="SassoonCRInfant" panose="02010503020300020003" pitchFamily="2" charset="0"/>
                <a:ea typeface="APLRainbowRug" panose="02000603000000000000" pitchFamily="2" charset="0"/>
              </a:rPr>
              <a:t>topics, including ‘</a:t>
            </a:r>
            <a:r>
              <a:rPr lang="en-GB" sz="1200" dirty="0">
                <a:latin typeface="SassoonCRInfant" panose="02010503020300020003" pitchFamily="2" charset="0"/>
                <a:ea typeface="APLRainbowRug" panose="02000603000000000000" pitchFamily="2" charset="0"/>
              </a:rPr>
              <a:t>number and place value, addition and subtraction, multiplication and division, fractions, and money’. </a:t>
            </a:r>
            <a:endParaRPr lang="en-AU" sz="1200" dirty="0">
              <a:latin typeface="SassoonCRInfant" panose="02010503020300020003" pitchFamily="2" charset="0"/>
              <a:ea typeface="APLRainbowRug" panose="02000603000000000000" pitchFamily="2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English – We will start our half term by looking at learning about “instructions”, including some key features of instructions and then writing their own set of instructions. </a:t>
            </a:r>
          </a:p>
          <a:p>
            <a:pPr marL="285750" indent="-285750">
              <a:buFont typeface=".Apple Color Emoji UI"/>
              <a:buChar char="🔍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Science – We are focusing on key Scientific Investigation Skills to enhance our understanding of our current topic, ‘Plants’. </a:t>
            </a:r>
          </a:p>
          <a:p>
            <a:r>
              <a:rPr lang="en-AU" sz="1200" b="1" dirty="0">
                <a:latin typeface="SassoonPrimaryInfant" pitchFamily="2" charset="0"/>
                <a:ea typeface="APLRainbowRug" panose="02000603000000000000" pitchFamily="2" charset="0"/>
              </a:rPr>
              <a:t>      Geography</a:t>
            </a: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 – Our topic this half-term is ‘our local environment’ and focussing on some early map skills. We will be finding out about island life in Scotland as well as    </a:t>
            </a:r>
          </a:p>
          <a:p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      our own local area here in Lancashire.</a:t>
            </a:r>
          </a:p>
          <a:p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      </a:t>
            </a:r>
            <a:r>
              <a:rPr lang="en-AU" sz="1200" b="1" dirty="0">
                <a:latin typeface="SassoonPrimaryInfant" pitchFamily="2" charset="0"/>
                <a:ea typeface="APLRainbowRug" panose="02000603000000000000" pitchFamily="2" charset="0"/>
              </a:rPr>
              <a:t>Music</a:t>
            </a: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–we are continuing our learning all about dynamics this half-term and how to sing and play a                     percussion instrument, demonstrating this element of music.</a:t>
            </a:r>
          </a:p>
          <a:p>
            <a:pPr marL="285750" indent="-285750">
              <a:buFont typeface=".Apple Color Emoji UI"/>
              <a:buChar char="🌍"/>
            </a:pPr>
            <a:r>
              <a:rPr lang="en-AU" sz="1200" b="1" dirty="0">
                <a:latin typeface="SassoonPrimaryInfant" pitchFamily="2" charset="0"/>
                <a:ea typeface="APLRainbowRug" panose="02000603000000000000" pitchFamily="2" charset="0"/>
              </a:rPr>
              <a:t>RE </a:t>
            </a: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– we will be learning about Hinduism with the focus question – “What do Hindus believe about God?”</a:t>
            </a:r>
          </a:p>
          <a:p>
            <a:pPr marL="285750" indent="-285750">
              <a:buFont typeface=".Apple Color Emoji UI"/>
              <a:buChar char="🌍"/>
            </a:pPr>
            <a:r>
              <a:rPr lang="en-AU" sz="1200" b="1" dirty="0">
                <a:latin typeface="SassoonPrimaryInfant" pitchFamily="2" charset="0"/>
                <a:ea typeface="APLRainbowRug" panose="02000603000000000000" pitchFamily="2" charset="0"/>
              </a:rPr>
              <a:t>Art</a:t>
            </a: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 – we will be finding out all about printing, using a range of tools and techniques.</a:t>
            </a:r>
          </a:p>
          <a:p>
            <a:pPr marL="285750" indent="-285750">
              <a:buFont typeface=".Apple Color Emoji UI"/>
              <a:buChar char="🗣"/>
            </a:pPr>
            <a:r>
              <a:rPr lang="en-AU" sz="1200" dirty="0">
                <a:latin typeface="SassoonPrimaryInfant" pitchFamily="2" charset="0"/>
                <a:ea typeface="APLRainbowRug" panose="02000603000000000000" pitchFamily="2" charset="0"/>
              </a:rPr>
              <a:t>Social skills – We will continue to be look at lots of key social skills through daily activities that promote turn taking, sharing, collaboration and communication.</a:t>
            </a:r>
          </a:p>
          <a:p>
            <a:pPr marL="285750" indent="-285750">
              <a:buFont typeface=".Apple Color Emoji UI"/>
              <a:buChar char="🌟"/>
            </a:pP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SassoonPrimaryInfant" pitchFamily="2" charset="0"/>
              <a:ea typeface="APLRainbowRug" panose="02000603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85FAB8E-F785-4856-9468-BCC92C01657A}"/>
              </a:ext>
            </a:extLst>
          </p:cNvPr>
          <p:cNvSpPr txBox="1"/>
          <p:nvPr/>
        </p:nvSpPr>
        <p:spPr>
          <a:xfrm>
            <a:off x="5936614" y="1353901"/>
            <a:ext cx="15034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5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 Infant Rg" panose="02000503030000020003" pitchFamily="50" charset="0"/>
                <a:ea typeface="APLRainbowRug" panose="02000603000000000000" pitchFamily="2" charset="0"/>
              </a:rPr>
              <a:t>Summer 1</a:t>
            </a:r>
          </a:p>
        </p:txBody>
      </p:sp>
      <p:pic>
        <p:nvPicPr>
          <p:cNvPr id="2" name="Picture 1" descr="A picture containing tree, plant, forest&#10;&#10;Description automatically generated">
            <a:extLst>
              <a:ext uri="{FF2B5EF4-FFF2-40B4-BE49-F238E27FC236}">
                <a16:creationId xmlns:a16="http://schemas.microsoft.com/office/drawing/2014/main" id="{35E42829-77D6-15B7-F6D1-82F072AE2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5564" y="79480"/>
            <a:ext cx="1232378" cy="1754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2879E-3EE0-70B6-C53B-1C33323E547B}"/>
              </a:ext>
            </a:extLst>
          </p:cNvPr>
          <p:cNvSpPr txBox="1"/>
          <p:nvPr/>
        </p:nvSpPr>
        <p:spPr>
          <a:xfrm>
            <a:off x="3983676" y="2946875"/>
            <a:ext cx="349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Important Reminders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BC7BE-2DB4-61E9-88E2-DACF7F1F33C1}"/>
              </a:ext>
            </a:extLst>
          </p:cNvPr>
          <p:cNvSpPr txBox="1"/>
          <p:nvPr/>
        </p:nvSpPr>
        <p:spPr>
          <a:xfrm>
            <a:off x="3859635" y="3462708"/>
            <a:ext cx="36198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PE will be on a Thursday, please can children come dressed in their PE kits (plain t-shirt, joggers, and trainers). </a:t>
            </a:r>
          </a:p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Please check Class Dojo regularly as important updates will be posted on there, and you will receive updates on your child’s day. </a:t>
            </a:r>
          </a:p>
          <a:p>
            <a:pPr marL="285750" indent="-285750">
              <a:buFont typeface=".Apple Color Emoji UI"/>
              <a:buChar char="🌟"/>
            </a:pPr>
            <a:r>
              <a:rPr lang="en-AU" sz="1400" dirty="0">
                <a:solidFill>
                  <a:srgbClr val="00B050"/>
                </a:solidFill>
                <a:latin typeface="SassoonPrimaryInfant" pitchFamily="2" charset="0"/>
                <a:ea typeface="APLRainbowRug" panose="02000603000000000000" pitchFamily="2" charset="0"/>
              </a:rPr>
              <a:t>In Elm, we really like to get our children outdoors as much as possible, no matter what the weather! Please could you send in a plain spare set of clothes and shoes that you wouldn’t mind if it gets messy, as we love playing outdoors; and also sun hats please as the weather gets warmer!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16399-F8AF-3AC9-24B7-BF1EAD35BEEA}"/>
              </a:ext>
            </a:extLst>
          </p:cNvPr>
          <p:cNvSpPr txBox="1"/>
          <p:nvPr/>
        </p:nvSpPr>
        <p:spPr>
          <a:xfrm>
            <a:off x="3570486" y="2429715"/>
            <a:ext cx="400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Welcome back everyone!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1FF2E-83C6-CC6D-4B8D-4FF04A59FADD}"/>
              </a:ext>
            </a:extLst>
          </p:cNvPr>
          <p:cNvSpPr txBox="1"/>
          <p:nvPr/>
        </p:nvSpPr>
        <p:spPr>
          <a:xfrm>
            <a:off x="3908916" y="6742469"/>
            <a:ext cx="3404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u="sng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Values: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9F489-EF6D-D7CC-C974-3DE201CC694D}"/>
              </a:ext>
            </a:extLst>
          </p:cNvPr>
          <p:cNvSpPr txBox="1"/>
          <p:nvPr/>
        </p:nvSpPr>
        <p:spPr>
          <a:xfrm>
            <a:off x="4072860" y="7147885"/>
            <a:ext cx="3278506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1 – Trust and Respect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2 – Caring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3 – Responsibility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4 – Thoughtfulness</a:t>
            </a:r>
          </a:p>
          <a:p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Week 5 – Tolerance and Kindness                                                                          Our British Value focus for this half-term is the </a:t>
            </a:r>
          </a:p>
          <a:p>
            <a:pPr algn="ctr"/>
            <a:r>
              <a:rPr lang="en-AU" sz="1150" dirty="0">
                <a:latin typeface="SassoonPrimaryInfant" pitchFamily="2" charset="0"/>
                <a:ea typeface="APLRainbowRug" panose="02000603000000000000" pitchFamily="2" charset="0"/>
              </a:rPr>
              <a:t>‘British Rule of Law’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5A884-B0E9-0C7B-7E41-5A2B53F3FD35}"/>
              </a:ext>
            </a:extLst>
          </p:cNvPr>
          <p:cNvSpPr txBox="1"/>
          <p:nvPr/>
        </p:nvSpPr>
        <p:spPr>
          <a:xfrm>
            <a:off x="70990" y="9781336"/>
            <a:ext cx="736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Home reading folders will be sent home and should be sent in daily; they will contain a reading book and a reading record. Please listen to your child read as much as possible. </a:t>
            </a:r>
          </a:p>
          <a:p>
            <a:pPr algn="ctr"/>
            <a:r>
              <a:rPr lang="en-A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assoonPrimaryInfant" pitchFamily="2" charset="0"/>
                <a:ea typeface="APLRainbowRug" panose="02000603000000000000" pitchFamily="2" charset="0"/>
              </a:rPr>
              <a:t>Thank you, from the Elm Team.</a:t>
            </a:r>
          </a:p>
        </p:txBody>
      </p:sp>
      <p:pic>
        <p:nvPicPr>
          <p:cNvPr id="3" name="Picture 2" descr="Music notes flat vector set isolated on ...">
            <a:extLst>
              <a:ext uri="{FF2B5EF4-FFF2-40B4-BE49-F238E27FC236}">
                <a16:creationId xmlns:a16="http://schemas.microsoft.com/office/drawing/2014/main" id="{CE6565AC-777E-F2E4-57F6-F77D06B664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8" t="11539" r="23512" b="23373"/>
          <a:stretch/>
        </p:blipFill>
        <p:spPr bwMode="auto">
          <a:xfrm>
            <a:off x="150412" y="7050842"/>
            <a:ext cx="292100" cy="299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Religious education black glyph icon. Book with judaism, christianity,  taoism and islam signs. Theology subject silhouette symbol on white space.  Stud Stock Vector Image &amp; Art - Alamy">
            <a:extLst>
              <a:ext uri="{FF2B5EF4-FFF2-40B4-BE49-F238E27FC236}">
                <a16:creationId xmlns:a16="http://schemas.microsoft.com/office/drawing/2014/main" id="{869C69CA-3ED2-2F4E-6C42-125979979D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10778" b="34844"/>
          <a:stretch/>
        </p:blipFill>
        <p:spPr bwMode="auto">
          <a:xfrm>
            <a:off x="120361" y="7660885"/>
            <a:ext cx="285750" cy="24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rtist Studio Logo Stock Illustrations – 5,578 Artist Studio Logo Stock  Illustrations, Vectors &amp; Clipart - Dreamstime">
            <a:extLst>
              <a:ext uri="{FF2B5EF4-FFF2-40B4-BE49-F238E27FC236}">
                <a16:creationId xmlns:a16="http://schemas.microsoft.com/office/drawing/2014/main" id="{C24D1C1C-D5F5-A05C-8E60-BF840ECEF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2" y="7999657"/>
            <a:ext cx="245110" cy="273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blue and green planet&#10;&#10;AI-generated content may be incorrect.">
            <a:extLst>
              <a:ext uri="{FF2B5EF4-FFF2-40B4-BE49-F238E27FC236}">
                <a16:creationId xmlns:a16="http://schemas.microsoft.com/office/drawing/2014/main" id="{2D997B01-765F-047E-93ED-FE74C7DF97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1" y="6324236"/>
            <a:ext cx="241300" cy="24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44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1B51B9F8C07748B37F5882A7F25C45" ma:contentTypeVersion="19" ma:contentTypeDescription="Create a new document." ma:contentTypeScope="" ma:versionID="642de0f433cb001d49535e215b31485f">
  <xsd:schema xmlns:xsd="http://www.w3.org/2001/XMLSchema" xmlns:xs="http://www.w3.org/2001/XMLSchema" xmlns:p="http://schemas.microsoft.com/office/2006/metadata/properties" xmlns:ns2="4574fb70-2aee-44cf-8cd7-2df3de038edc" xmlns:ns3="017922db-9d05-434b-bf6d-8e12601de5e4" targetNamespace="http://schemas.microsoft.com/office/2006/metadata/properties" ma:root="true" ma:fieldsID="291d62500d5f9d9102e40c1bf04ba937" ns2:_="" ns3:_="">
    <xsd:import namespace="4574fb70-2aee-44cf-8cd7-2df3de038edc"/>
    <xsd:import namespace="017922db-9d05-434b-bf6d-8e12601de5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4fb70-2aee-44cf-8cd7-2df3de038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a9f62f0-a86d-4398-b414-2662de388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922db-9d05-434b-bf6d-8e12601de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5507cd9-df33-4a78-ae8d-6ea9199588b1}" ma:internalName="TaxCatchAll" ma:showField="CatchAllData" ma:web="017922db-9d05-434b-bf6d-8e12601de5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7922db-9d05-434b-bf6d-8e12601de5e4" xsi:nil="true"/>
    <lcf76f155ced4ddcb4097134ff3c332f xmlns="4574fb70-2aee-44cf-8cd7-2df3de038ed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226A11-EA66-4129-9852-3B95B25FC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74fb70-2aee-44cf-8cd7-2df3de038edc"/>
    <ds:schemaRef ds:uri="017922db-9d05-434b-bf6d-8e12601de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69A0DF-A5B3-451D-9644-3FE7B2603BB6}">
  <ds:schemaRefs>
    <ds:schemaRef ds:uri="http://schemas.microsoft.com/office/2006/metadata/properties"/>
    <ds:schemaRef ds:uri="http://schemas.microsoft.com/office/infopath/2007/PartnerControls"/>
    <ds:schemaRef ds:uri="017922db-9d05-434b-bf6d-8e12601de5e4"/>
    <ds:schemaRef ds:uri="4574fb70-2aee-44cf-8cd7-2df3de038edc"/>
  </ds:schemaRefs>
</ds:datastoreItem>
</file>

<file path=customXml/itemProps3.xml><?xml version="1.0" encoding="utf-8"?>
<ds:datastoreItem xmlns:ds="http://schemas.openxmlformats.org/officeDocument/2006/customXml" ds:itemID="{5D71E661-D792-472A-808B-0C3DF1B6B4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13652</TotalTime>
  <Words>491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APLRainbowRug</vt:lpstr>
      <vt:lpstr>Calibri Light</vt:lpstr>
      <vt:lpstr>Sassoon Infant Rg</vt:lpstr>
      <vt:lpstr>Arial</vt:lpstr>
      <vt:lpstr>SassoonPrimaryInfant</vt:lpstr>
      <vt:lpstr>SassoonCRInfant</vt:lpstr>
      <vt:lpstr>.Apple Color Emoji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Halliday</dc:creator>
  <cp:lastModifiedBy>Jane Meacham</cp:lastModifiedBy>
  <cp:revision>165</cp:revision>
  <cp:lastPrinted>2022-09-03T09:19:34Z</cp:lastPrinted>
  <dcterms:created xsi:type="dcterms:W3CDTF">2019-11-09T04:47:25Z</dcterms:created>
  <dcterms:modified xsi:type="dcterms:W3CDTF">2025-04-24T16:48:10Z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0x0101002F1B51B9F8C07748B37F5882A7F25C45</vt:lpwstr>
  </property>
  <property fmtid="{D5CDD505-2E9C-101B-9397-08002B2CF9AE}" pid="3" name="MediaServiceImageTags">
    <vt:lpwstr/>
  </property>
</Properties>
</file>